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9" r:id="rId2"/>
    <p:sldId id="334" r:id="rId3"/>
    <p:sldId id="335" r:id="rId4"/>
    <p:sldId id="351" r:id="rId5"/>
    <p:sldId id="337" r:id="rId6"/>
    <p:sldId id="338" r:id="rId7"/>
    <p:sldId id="336" r:id="rId8"/>
    <p:sldId id="350" r:id="rId9"/>
    <p:sldId id="280" r:id="rId10"/>
    <p:sldId id="339" r:id="rId11"/>
    <p:sldId id="281" r:id="rId12"/>
    <p:sldId id="340" r:id="rId13"/>
    <p:sldId id="341" r:id="rId14"/>
    <p:sldId id="342" r:id="rId15"/>
    <p:sldId id="343" r:id="rId16"/>
    <p:sldId id="344" r:id="rId17"/>
    <p:sldId id="345" r:id="rId18"/>
    <p:sldId id="346" r:id="rId19"/>
    <p:sldId id="352" r:id="rId20"/>
    <p:sldId id="353" r:id="rId21"/>
    <p:sldId id="347" r:id="rId22"/>
    <p:sldId id="348" r:id="rId23"/>
    <p:sldId id="272" r:id="rId24"/>
    <p:sldId id="349"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506" autoAdjust="0"/>
    <p:restoredTop sz="94700" autoAdjust="0"/>
  </p:normalViewPr>
  <p:slideViewPr>
    <p:cSldViewPr>
      <p:cViewPr varScale="1">
        <p:scale>
          <a:sx n="129" d="100"/>
          <a:sy n="129" d="100"/>
        </p:scale>
        <p:origin x="376" y="200"/>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A9B1F14-2969-4234-94C2-84FB01E3AC7A}" type="datetimeFigureOut">
              <a:rPr lang="en-AU" smtClean="0"/>
              <a:t>17/1/2022</a:t>
            </a:fld>
            <a:endParaRPr lang="en-AU"/>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D95789E-32BF-4BCD-9509-3BAE69BCF054}" type="slidenum">
              <a:rPr lang="en-AU" smtClean="0"/>
              <a:t>‹#›</a:t>
            </a:fld>
            <a:endParaRPr lang="en-AU"/>
          </a:p>
        </p:txBody>
      </p:sp>
    </p:spTree>
    <p:extLst>
      <p:ext uri="{BB962C8B-B14F-4D97-AF65-F5344CB8AC3E}">
        <p14:creationId xmlns:p14="http://schemas.microsoft.com/office/powerpoint/2010/main" val="119235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AU"/>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AU"/>
          </a:p>
        </p:txBody>
      </p:sp>
      <p:sp>
        <p:nvSpPr>
          <p:cNvPr id="4" name="Date Placeholder 3"/>
          <p:cNvSpPr>
            <a:spLocks noGrp="1"/>
          </p:cNvSpPr>
          <p:nvPr>
            <p:ph type="dt" sz="half" idx="10"/>
          </p:nvPr>
        </p:nvSpPr>
        <p:spPr/>
        <p:txBody>
          <a:bodyPr/>
          <a:lstStyle/>
          <a:p>
            <a:fld id="{0F0CDB67-B98A-4AC5-929D-81BD9B8E0ED5}" type="datetime1">
              <a:rPr lang="en-AU" smtClean="0"/>
              <a:t>17/1/2022</a:t>
            </a:fld>
            <a:endParaRPr lang="en-AU"/>
          </a:p>
        </p:txBody>
      </p:sp>
      <p:sp>
        <p:nvSpPr>
          <p:cNvPr id="5" name="Footer Placeholder 4"/>
          <p:cNvSpPr>
            <a:spLocks noGrp="1"/>
          </p:cNvSpPr>
          <p:nvPr>
            <p:ph type="ftr" sz="quarter" idx="11"/>
          </p:nvPr>
        </p:nvSpPr>
        <p:spPr/>
        <p:txBody>
          <a:bodyPr/>
          <a:lstStyle/>
          <a:p>
            <a:r>
              <a:rPr lang="en-AU" dirty="0"/>
              <a:t>© Len Bass, Paul Clements, Rick Kazman,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pic>
        <p:nvPicPr>
          <p:cNvPr id="8" name="Picture 7">
            <a:extLst>
              <a:ext uri="{FF2B5EF4-FFF2-40B4-BE49-F238E27FC236}">
                <a16:creationId xmlns:a16="http://schemas.microsoft.com/office/drawing/2014/main" id="{58521322-EC31-0D49-B0CD-E25813AAD707}"/>
              </a:ext>
            </a:extLst>
          </p:cNvPr>
          <p:cNvPicPr>
            <a:picLocks noChangeAspect="1"/>
          </p:cNvPicPr>
          <p:nvPr userDrawn="1"/>
        </p:nvPicPr>
        <p:blipFill>
          <a:blip r:embed="rId2"/>
          <a:stretch>
            <a:fillRect/>
          </a:stretch>
        </p:blipFill>
        <p:spPr>
          <a:xfrm>
            <a:off x="0" y="0"/>
            <a:ext cx="1619672" cy="2075058"/>
          </a:xfrm>
          <a:prstGeom prst="rect">
            <a:avLst/>
          </a:prstGeom>
        </p:spPr>
      </p:pic>
    </p:spTree>
    <p:extLst>
      <p:ext uri="{BB962C8B-B14F-4D97-AF65-F5344CB8AC3E}">
        <p14:creationId xmlns:p14="http://schemas.microsoft.com/office/powerpoint/2010/main" val="2879723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0368C8F9-EC1D-4BA9-A60E-999AFF963F40}" type="datetime1">
              <a:rPr lang="en-AU" smtClean="0"/>
              <a:t>17/1/2022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36831151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AU"/>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Date Placeholder 3"/>
          <p:cNvSpPr>
            <a:spLocks noGrp="1"/>
          </p:cNvSpPr>
          <p:nvPr>
            <p:ph type="dt" sz="half" idx="10"/>
          </p:nvPr>
        </p:nvSpPr>
        <p:spPr/>
        <p:txBody>
          <a:bodyPr/>
          <a:lstStyle/>
          <a:p>
            <a:fld id="{07FB916B-826A-4DC1-AF36-AFE8D11DE3BA}" type="datetime1">
              <a:rPr lang="en-AU" smtClean="0"/>
              <a:t>17/1/2022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907177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lstStyle/>
          <a:p>
            <a:r>
              <a:rPr lang="en-US" dirty="0"/>
              <a:t>Click to edit Master title style</a:t>
            </a:r>
            <a:endParaRPr lang="en-AU"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9" name="Footer Placeholder 8"/>
          <p:cNvSpPr>
            <a:spLocks noGrp="1"/>
          </p:cNvSpPr>
          <p:nvPr>
            <p:ph type="ftr" sz="quarter" idx="11"/>
          </p:nvPr>
        </p:nvSpPr>
        <p:spPr>
          <a:xfrm>
            <a:off x="1403648" y="6356350"/>
            <a:ext cx="6336704" cy="365125"/>
          </a:xfrm>
        </p:spPr>
        <p:txBody>
          <a:bodyPr/>
          <a:lstStyle/>
          <a:p>
            <a:r>
              <a:rPr lang="en-AU" dirty="0"/>
              <a:t>© Len Bass, Paul Clements, Rick </a:t>
            </a:r>
            <a:r>
              <a:rPr lang="en-AU" dirty="0" err="1"/>
              <a:t>Kazman</a:t>
            </a:r>
            <a:r>
              <a:rPr lang="en-AU" dirty="0"/>
              <a:t>, distributed under Creative Commons Attribution License</a:t>
            </a:r>
          </a:p>
        </p:txBody>
      </p:sp>
      <p:pic>
        <p:nvPicPr>
          <p:cNvPr id="6" name="Picture 5">
            <a:extLst>
              <a:ext uri="{FF2B5EF4-FFF2-40B4-BE49-F238E27FC236}">
                <a16:creationId xmlns:a16="http://schemas.microsoft.com/office/drawing/2014/main" id="{3624B527-7C3C-974A-81D1-5BD34934439D}"/>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317183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AU"/>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3FD9AFD-92D5-4F38-81E5-3FBC268DED4A}" type="datetime1">
              <a:rPr lang="en-AU" smtClean="0"/>
              <a:t>17/1/2022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pic>
        <p:nvPicPr>
          <p:cNvPr id="8" name="Picture 7">
            <a:extLst>
              <a:ext uri="{FF2B5EF4-FFF2-40B4-BE49-F238E27FC236}">
                <a16:creationId xmlns:a16="http://schemas.microsoft.com/office/drawing/2014/main" id="{89F372B8-2D54-2241-9852-8D87D186C25A}"/>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2259306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99592" y="274638"/>
            <a:ext cx="7787208" cy="778098"/>
          </a:xfrm>
        </p:spPr>
        <p:txBody>
          <a:bodyPr/>
          <a:lstStyle/>
          <a:p>
            <a:r>
              <a:rPr lang="en-US" dirty="0"/>
              <a:t>Click to edit Master title style</a:t>
            </a:r>
            <a:endParaRPr lang="en-AU" dirty="0"/>
          </a:p>
        </p:txBody>
      </p:sp>
      <p:sp>
        <p:nvSpPr>
          <p:cNvPr id="3" name="Content Placeholder 2"/>
          <p:cNvSpPr>
            <a:spLocks noGrp="1"/>
          </p:cNvSpPr>
          <p:nvPr>
            <p:ph sz="half" idx="1"/>
          </p:nvPr>
        </p:nvSpPr>
        <p:spPr>
          <a:xfrm>
            <a:off x="457200" y="1268760"/>
            <a:ext cx="4038600" cy="48574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4648200" y="1268760"/>
            <a:ext cx="4038600" cy="48574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p:cNvSpPr>
            <a:spLocks noGrp="1"/>
          </p:cNvSpPr>
          <p:nvPr>
            <p:ph type="dt" sz="half" idx="10"/>
          </p:nvPr>
        </p:nvSpPr>
        <p:spPr/>
        <p:txBody>
          <a:bodyPr/>
          <a:lstStyle/>
          <a:p>
            <a:fld id="{AAADA7F1-F5F6-4965-B98A-1EF216FC21E9}" type="datetime1">
              <a:rPr lang="en-AU" smtClean="0"/>
              <a:t>17/1/2022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pic>
        <p:nvPicPr>
          <p:cNvPr id="9" name="Picture 8">
            <a:extLst>
              <a:ext uri="{FF2B5EF4-FFF2-40B4-BE49-F238E27FC236}">
                <a16:creationId xmlns:a16="http://schemas.microsoft.com/office/drawing/2014/main" id="{FC449092-A599-2C4B-853A-8EC2847A0013}"/>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4193566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lstStyle>
            <a:lvl1pPr>
              <a:defRPr/>
            </a:lvl1pPr>
          </a:lstStyle>
          <a:p>
            <a:r>
              <a:rPr lang="en-US"/>
              <a:t>Click to edit Master title style</a:t>
            </a:r>
            <a:endParaRPr lang="en-AU"/>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p:cNvSpPr>
            <a:spLocks noGrp="1"/>
          </p:cNvSpPr>
          <p:nvPr>
            <p:ph type="dt" sz="half" idx="10"/>
          </p:nvPr>
        </p:nvSpPr>
        <p:spPr/>
        <p:txBody>
          <a:bodyPr/>
          <a:lstStyle/>
          <a:p>
            <a:fld id="{F0D0951D-1B64-4AD7-951D-395C8B37DA62}" type="datetime1">
              <a:rPr lang="en-AU" smtClean="0"/>
              <a:t>17/1/2022</a:t>
            </a:fld>
            <a:endParaRPr lang="en-AU"/>
          </a:p>
        </p:txBody>
      </p:sp>
      <p:sp>
        <p:nvSpPr>
          <p:cNvPr id="8" name="Footer Placeholder 7"/>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9" name="Slide Number Placeholder 8"/>
          <p:cNvSpPr>
            <a:spLocks noGrp="1"/>
          </p:cNvSpPr>
          <p:nvPr>
            <p:ph type="sldNum" sz="quarter" idx="12"/>
          </p:nvPr>
        </p:nvSpPr>
        <p:spPr/>
        <p:txBody>
          <a:bodyPr/>
          <a:lstStyle/>
          <a:p>
            <a:fld id="{D0E8C58C-0836-46C6-8F9A-AF87B5CA09C9}" type="slidenum">
              <a:rPr lang="en-AU" smtClean="0"/>
              <a:t>‹#›</a:t>
            </a:fld>
            <a:endParaRPr lang="en-AU"/>
          </a:p>
        </p:txBody>
      </p:sp>
      <p:pic>
        <p:nvPicPr>
          <p:cNvPr id="11" name="Picture 10">
            <a:extLst>
              <a:ext uri="{FF2B5EF4-FFF2-40B4-BE49-F238E27FC236}">
                <a16:creationId xmlns:a16="http://schemas.microsoft.com/office/drawing/2014/main" id="{611F60AE-E88C-8B42-B405-EAC97D27D77E}"/>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1327455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99592" y="274638"/>
            <a:ext cx="7787208" cy="778098"/>
          </a:xfrm>
        </p:spPr>
        <p:txBody>
          <a:bodyPr/>
          <a:lstStyle/>
          <a:p>
            <a:r>
              <a:rPr lang="en-US" dirty="0"/>
              <a:t>Click to edit Master title style</a:t>
            </a:r>
            <a:endParaRPr lang="en-AU" dirty="0"/>
          </a:p>
        </p:txBody>
      </p:sp>
      <p:sp>
        <p:nvSpPr>
          <p:cNvPr id="3" name="Date Placeholder 2"/>
          <p:cNvSpPr>
            <a:spLocks noGrp="1"/>
          </p:cNvSpPr>
          <p:nvPr>
            <p:ph type="dt" sz="half" idx="10"/>
          </p:nvPr>
        </p:nvSpPr>
        <p:spPr/>
        <p:txBody>
          <a:bodyPr/>
          <a:lstStyle/>
          <a:p>
            <a:fld id="{3054D5B1-B0B7-4FEE-A636-82BBB8DC2F24}" type="datetime1">
              <a:rPr lang="en-AU" smtClean="0"/>
              <a:t>17/1/2022</a:t>
            </a:fld>
            <a:endParaRPr lang="en-AU"/>
          </a:p>
        </p:txBody>
      </p:sp>
      <p:sp>
        <p:nvSpPr>
          <p:cNvPr id="4" name="Footer Placeholder 3"/>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5" name="Slide Number Placeholder 4"/>
          <p:cNvSpPr>
            <a:spLocks noGrp="1"/>
          </p:cNvSpPr>
          <p:nvPr>
            <p:ph type="sldNum" sz="quarter" idx="12"/>
          </p:nvPr>
        </p:nvSpPr>
        <p:spPr/>
        <p:txBody>
          <a:bodyPr/>
          <a:lstStyle/>
          <a:p>
            <a:fld id="{D0E8C58C-0836-46C6-8F9A-AF87B5CA09C9}" type="slidenum">
              <a:rPr lang="en-AU" smtClean="0"/>
              <a:t>‹#›</a:t>
            </a:fld>
            <a:endParaRPr lang="en-AU"/>
          </a:p>
        </p:txBody>
      </p:sp>
      <p:pic>
        <p:nvPicPr>
          <p:cNvPr id="7" name="Picture 6">
            <a:extLst>
              <a:ext uri="{FF2B5EF4-FFF2-40B4-BE49-F238E27FC236}">
                <a16:creationId xmlns:a16="http://schemas.microsoft.com/office/drawing/2014/main" id="{F2BEEDD7-E361-CE44-B05E-D2EA08857301}"/>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43795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83E332-3D0B-4932-A3B1-41A6E16690E0}" type="datetime1">
              <a:rPr lang="en-AU" smtClean="0"/>
              <a:t>17/1/2022</a:t>
            </a:fld>
            <a:endParaRPr lang="en-AU"/>
          </a:p>
        </p:txBody>
      </p:sp>
      <p:sp>
        <p:nvSpPr>
          <p:cNvPr id="3" name="Footer Placeholder 2"/>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4" name="Slide Number Placeholder 3"/>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26675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AU"/>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15EB9C4-EF48-4255-A3A3-972222EC13E9}" type="datetime1">
              <a:rPr lang="en-AU" smtClean="0"/>
              <a:t>17/1/2022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2500744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AU"/>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3C94F8-BF1B-412F-A811-124AF48AB6BD}" type="datetime1">
              <a:rPr lang="en-AU" smtClean="0"/>
              <a:t>17/1/2022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3990416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778098"/>
          </a:xfrm>
          <a:prstGeom prst="rect">
            <a:avLst/>
          </a:prstGeom>
        </p:spPr>
        <p:txBody>
          <a:bodyPr vert="horz" lIns="91440" tIns="45720" rIns="91440" bIns="45720" rtlCol="0" anchor="ctr">
            <a:normAutofit/>
          </a:bodyPr>
          <a:lstStyle/>
          <a:p>
            <a:r>
              <a:rPr lang="en-US" dirty="0"/>
              <a:t>Click to edit Master title style</a:t>
            </a:r>
            <a:endParaRPr lang="en-AU" dirty="0"/>
          </a:p>
        </p:txBody>
      </p:sp>
      <p:sp>
        <p:nvSpPr>
          <p:cNvPr id="3" name="Text Placeholder 2"/>
          <p:cNvSpPr>
            <a:spLocks noGrp="1"/>
          </p:cNvSpPr>
          <p:nvPr>
            <p:ph type="body" idx="1"/>
          </p:nvPr>
        </p:nvSpPr>
        <p:spPr>
          <a:xfrm>
            <a:off x="457200" y="1268760"/>
            <a:ext cx="8229600" cy="485740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C3DB84-98FB-4B92-9E59-12D7CC27F3EE}" type="datetime1">
              <a:rPr lang="en-AU" smtClean="0"/>
              <a:t>17/1/2022</a:t>
            </a:fld>
            <a:endParaRPr lang="en-AU"/>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AU" dirty="0"/>
              <a:t>© Len Bass</a:t>
            </a:r>
            <a:r>
              <a:rPr lang="en-AU"/>
              <a:t>, Paul </a:t>
            </a:r>
            <a:r>
              <a:rPr lang="en-AU" dirty="0"/>
              <a:t>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E8C58C-0836-46C6-8F9A-AF87B5CA09C9}" type="slidenum">
              <a:rPr lang="en-AU" smtClean="0"/>
              <a:t>‹#›</a:t>
            </a:fld>
            <a:endParaRPr lang="en-AU"/>
          </a:p>
        </p:txBody>
      </p:sp>
    </p:spTree>
    <p:extLst>
      <p:ext uri="{BB962C8B-B14F-4D97-AF65-F5344CB8AC3E}">
        <p14:creationId xmlns:p14="http://schemas.microsoft.com/office/powerpoint/2010/main" val="37011788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914400" rtl="0" eaLnBrk="1" latinLnBrk="0" hangingPunct="1">
        <a:lnSpc>
          <a:spcPct val="80000"/>
        </a:lnSpc>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a:t>Chapter 15: Software Interfaces</a:t>
            </a:r>
          </a:p>
        </p:txBody>
      </p:sp>
      <p:sp>
        <p:nvSpPr>
          <p:cNvPr id="3" name="Subtitle 2"/>
          <p:cNvSpPr>
            <a:spLocks noGrp="1"/>
          </p:cNvSpPr>
          <p:nvPr>
            <p:ph type="subTitle" idx="1"/>
          </p:nvPr>
        </p:nvSpPr>
        <p:spPr>
          <a:xfrm>
            <a:off x="1115616" y="3886200"/>
            <a:ext cx="6840760" cy="2279104"/>
          </a:xfrm>
        </p:spPr>
        <p:txBody>
          <a:bodyPr>
            <a:normAutofit fontScale="55000" lnSpcReduction="20000"/>
          </a:bodyPr>
          <a:lstStyle/>
          <a:p>
            <a:pPr algn="l"/>
            <a:r>
              <a:rPr lang="en-US" i="1" dirty="0"/>
              <a:t>NASA lost its $125-million Mars Climate Orbiter because spacecraft engineers failed to convert from English to metric measurements when exchanging vital data before the craft was launched. . . . </a:t>
            </a:r>
          </a:p>
          <a:p>
            <a:pPr algn="l"/>
            <a:r>
              <a:rPr lang="en-US" i="1" dirty="0"/>
              <a:t>A navigation team at [NASA] used the metric system of millimeters and meters in its calculations, while [the company that] designed and built the spacecraft provided crucial acceleration data in the English system of inches, feet and pounds. . . . </a:t>
            </a:r>
          </a:p>
          <a:p>
            <a:pPr algn="l"/>
            <a:r>
              <a:rPr lang="en-US" i="1" dirty="0"/>
              <a:t>In a sense, the spacecraft was lost in translation. </a:t>
            </a:r>
            <a:br>
              <a:rPr lang="en-US" i="1" dirty="0"/>
            </a:br>
            <a:r>
              <a:rPr lang="en-US" dirty="0"/>
              <a:t>—Robert Lee </a:t>
            </a:r>
            <a:r>
              <a:rPr lang="en-US" dirty="0" err="1"/>
              <a:t>Hotz</a:t>
            </a:r>
            <a:endParaRPr lang="en-US" dirty="0"/>
          </a:p>
          <a:p>
            <a:endParaRPr lang="en-AU"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7635391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Designing an Interface</a:t>
            </a:r>
          </a:p>
        </p:txBody>
      </p:sp>
      <p:sp>
        <p:nvSpPr>
          <p:cNvPr id="3" name="Content Placeholder 2"/>
          <p:cNvSpPr>
            <a:spLocks noGrp="1"/>
          </p:cNvSpPr>
          <p:nvPr>
            <p:ph idx="1"/>
          </p:nvPr>
        </p:nvSpPr>
        <p:spPr/>
        <p:txBody>
          <a:bodyPr>
            <a:normAutofit/>
          </a:bodyPr>
          <a:lstStyle/>
          <a:p>
            <a:r>
              <a:rPr lang="en-US" dirty="0"/>
              <a:t>A successful interaction with an interface requires agreement on the following aspects: </a:t>
            </a:r>
          </a:p>
          <a:p>
            <a:pPr lvl="1"/>
            <a:r>
              <a:rPr lang="en-US" dirty="0"/>
              <a:t>Interface scope </a:t>
            </a:r>
          </a:p>
          <a:p>
            <a:pPr lvl="1"/>
            <a:r>
              <a:rPr lang="en-US" dirty="0"/>
              <a:t>Interaction style </a:t>
            </a:r>
          </a:p>
          <a:p>
            <a:pPr lvl="1"/>
            <a:r>
              <a:rPr lang="en-US" dirty="0"/>
              <a:t>Representation and structure of the exchanged data </a:t>
            </a:r>
          </a:p>
          <a:p>
            <a:pPr lvl="1"/>
            <a:r>
              <a:rPr lang="en-US" dirty="0"/>
              <a:t>Error handling </a:t>
            </a:r>
          </a:p>
          <a:p>
            <a:pPr marL="0" indent="0">
              <a:buNone/>
            </a:pPr>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6274179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Interface Scope</a:t>
            </a:r>
          </a:p>
        </p:txBody>
      </p:sp>
      <p:sp>
        <p:nvSpPr>
          <p:cNvPr id="3" name="Content Placeholder 2"/>
          <p:cNvSpPr>
            <a:spLocks noGrp="1"/>
          </p:cNvSpPr>
          <p:nvPr>
            <p:ph idx="1"/>
          </p:nvPr>
        </p:nvSpPr>
        <p:spPr>
          <a:xfrm>
            <a:off x="457200" y="1766769"/>
            <a:ext cx="8229600" cy="4954706"/>
          </a:xfrm>
        </p:spPr>
        <p:txBody>
          <a:bodyPr>
            <a:normAutofit fontScale="77500" lnSpcReduction="20000"/>
          </a:bodyPr>
          <a:lstStyle/>
          <a:p>
            <a:r>
              <a:rPr lang="en-US" dirty="0"/>
              <a:t>The scope of an interface defines the resources available to the actors. </a:t>
            </a:r>
          </a:p>
          <a:p>
            <a:r>
              <a:rPr lang="en-US" dirty="0"/>
              <a:t>A common pattern for constraining and mediating access to resources is to establish a </a:t>
            </a:r>
            <a:r>
              <a:rPr lang="en-US" i="1" dirty="0"/>
              <a:t>gateway </a:t>
            </a:r>
            <a:r>
              <a:rPr lang="en-US" dirty="0"/>
              <a:t>element. Gateways are useful for the following reasons: </a:t>
            </a:r>
          </a:p>
          <a:p>
            <a:pPr lvl="1"/>
            <a:r>
              <a:rPr lang="en-US" dirty="0"/>
              <a:t>A gateway can translate between elements and actors. </a:t>
            </a:r>
          </a:p>
          <a:p>
            <a:pPr lvl="1"/>
            <a:r>
              <a:rPr lang="en-US" dirty="0"/>
              <a:t>Actors may need access to, or be restricted to, specific subsets of the resources. </a:t>
            </a:r>
          </a:p>
          <a:p>
            <a:pPr lvl="1"/>
            <a:r>
              <a:rPr lang="en-US" dirty="0"/>
              <a:t>The specifics of the </a:t>
            </a:r>
            <a:br>
              <a:rPr lang="en-US" dirty="0"/>
            </a:br>
            <a:r>
              <a:rPr lang="en-US" dirty="0"/>
              <a:t>resources—number, </a:t>
            </a:r>
            <a:br>
              <a:rPr lang="en-US" dirty="0"/>
            </a:br>
            <a:r>
              <a:rPr lang="en-US" dirty="0"/>
              <a:t>protocol, type, location, </a:t>
            </a:r>
            <a:br>
              <a:rPr lang="en-US" dirty="0"/>
            </a:br>
            <a:r>
              <a:rPr lang="en-US" dirty="0"/>
              <a:t>properties—may change </a:t>
            </a:r>
            <a:br>
              <a:rPr lang="en-US" dirty="0"/>
            </a:br>
            <a:r>
              <a:rPr lang="en-US" dirty="0"/>
              <a:t>over time, and the gateway </a:t>
            </a:r>
            <a:br>
              <a:rPr lang="en-US" dirty="0"/>
            </a:br>
            <a:r>
              <a:rPr lang="en-US" dirty="0"/>
              <a:t>can provide a more stable </a:t>
            </a:r>
            <a:br>
              <a:rPr lang="en-US" dirty="0"/>
            </a:br>
            <a:r>
              <a:rPr lang="en-US" dirty="0"/>
              <a:t>interface. </a:t>
            </a:r>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5" name="Picture 4">
            <a:extLst>
              <a:ext uri="{FF2B5EF4-FFF2-40B4-BE49-F238E27FC236}">
                <a16:creationId xmlns:a16="http://schemas.microsoft.com/office/drawing/2014/main" id="{6829BB01-A73B-9749-95C1-5B205C1F4873}"/>
              </a:ext>
            </a:extLst>
          </p:cNvPr>
          <p:cNvPicPr>
            <a:picLocks noChangeAspect="1"/>
          </p:cNvPicPr>
          <p:nvPr/>
        </p:nvPicPr>
        <p:blipFill>
          <a:blip r:embed="rId2"/>
          <a:stretch>
            <a:fillRect/>
          </a:stretch>
        </p:blipFill>
        <p:spPr>
          <a:xfrm>
            <a:off x="4383330" y="4077072"/>
            <a:ext cx="4628902" cy="2417246"/>
          </a:xfrm>
          <a:prstGeom prst="rect">
            <a:avLst/>
          </a:prstGeom>
        </p:spPr>
      </p:pic>
    </p:spTree>
    <p:extLst>
      <p:ext uri="{BB962C8B-B14F-4D97-AF65-F5344CB8AC3E}">
        <p14:creationId xmlns:p14="http://schemas.microsoft.com/office/powerpoint/2010/main" val="23012341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Interaction Styles</a:t>
            </a:r>
          </a:p>
        </p:txBody>
      </p:sp>
      <p:sp>
        <p:nvSpPr>
          <p:cNvPr id="3" name="Content Placeholder 2"/>
          <p:cNvSpPr>
            <a:spLocks noGrp="1"/>
          </p:cNvSpPr>
          <p:nvPr>
            <p:ph idx="1"/>
          </p:nvPr>
        </p:nvSpPr>
        <p:spPr/>
        <p:txBody>
          <a:bodyPr>
            <a:normAutofit fontScale="92500"/>
          </a:bodyPr>
          <a:lstStyle/>
          <a:p>
            <a:r>
              <a:rPr lang="en-US" dirty="0"/>
              <a:t>Interfaces are meant to be connected together so that elements can communicate (transfer data) and coordinate (transfer control). </a:t>
            </a:r>
          </a:p>
          <a:p>
            <a:r>
              <a:rPr lang="en-US" dirty="0"/>
              <a:t>There are many ways for such interactions to take place, depending on: </a:t>
            </a:r>
          </a:p>
          <a:p>
            <a:pPr lvl="1"/>
            <a:r>
              <a:rPr lang="en-US" dirty="0"/>
              <a:t>the mix between communication and coordination, and </a:t>
            </a:r>
          </a:p>
          <a:p>
            <a:pPr lvl="1"/>
            <a:r>
              <a:rPr lang="en-US" dirty="0"/>
              <a:t>whether the elements will be co-located or remotely deployed. </a:t>
            </a:r>
          </a:p>
          <a:p>
            <a:r>
              <a:rPr lang="en-US" dirty="0"/>
              <a:t>The most widely used styles are: RPC and REST </a:t>
            </a:r>
          </a:p>
          <a:p>
            <a:pPr lvl="1"/>
            <a:endParaRPr lang="en-US" dirty="0"/>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0641759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RPC</a:t>
            </a:r>
          </a:p>
        </p:txBody>
      </p:sp>
      <p:sp>
        <p:nvSpPr>
          <p:cNvPr id="3" name="Content Placeholder 2"/>
          <p:cNvSpPr>
            <a:spLocks noGrp="1"/>
          </p:cNvSpPr>
          <p:nvPr>
            <p:ph idx="1"/>
          </p:nvPr>
        </p:nvSpPr>
        <p:spPr/>
        <p:txBody>
          <a:bodyPr>
            <a:normAutofit lnSpcReduction="10000"/>
          </a:bodyPr>
          <a:lstStyle/>
          <a:p>
            <a:pPr fontAlgn="auto"/>
            <a:r>
              <a:rPr lang="en-US" i="1" dirty="0"/>
              <a:t>Remote Procedure Call (RPC)</a:t>
            </a:r>
            <a:r>
              <a:rPr lang="en-US" dirty="0"/>
              <a:t>. </a:t>
            </a:r>
          </a:p>
          <a:p>
            <a:pPr lvl="1"/>
            <a:r>
              <a:rPr lang="en-US" dirty="0"/>
              <a:t>RPC is modeled on procedure (method) calls in imperative languages, except that the called method is located elsewhere on a network. </a:t>
            </a:r>
          </a:p>
          <a:p>
            <a:pPr lvl="1"/>
            <a:r>
              <a:rPr lang="en-US" dirty="0"/>
              <a:t>The programmer codes the call as if a local method were being called (with some syntactic variation); the call is translated into a message sent to a remote element where the actual method is invoked. </a:t>
            </a:r>
          </a:p>
          <a:p>
            <a:pPr lvl="1"/>
            <a:r>
              <a:rPr lang="en-US" dirty="0"/>
              <a:t>The results are sent back as a message to the calling element.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5733460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REST</a:t>
            </a:r>
          </a:p>
        </p:txBody>
      </p:sp>
      <p:sp>
        <p:nvSpPr>
          <p:cNvPr id="3" name="Content Placeholder 2"/>
          <p:cNvSpPr>
            <a:spLocks noGrp="1"/>
          </p:cNvSpPr>
          <p:nvPr>
            <p:ph idx="1"/>
          </p:nvPr>
        </p:nvSpPr>
        <p:spPr/>
        <p:txBody>
          <a:bodyPr>
            <a:normAutofit fontScale="77500" lnSpcReduction="20000"/>
          </a:bodyPr>
          <a:lstStyle/>
          <a:p>
            <a:pPr fontAlgn="auto"/>
            <a:r>
              <a:rPr lang="en-US" i="1" dirty="0"/>
              <a:t>Representational State Transfer (REST)</a:t>
            </a:r>
            <a:r>
              <a:rPr lang="en-US" dirty="0"/>
              <a:t>. REST is a protocol for web services. It imposes six constraints on the interactions between elements: </a:t>
            </a:r>
            <a:endParaRPr lang="en-US" sz="800" dirty="0"/>
          </a:p>
          <a:p>
            <a:pPr lvl="1" fontAlgn="auto"/>
            <a:r>
              <a:rPr lang="en-US" i="1" dirty="0"/>
              <a:t>Uniform interface</a:t>
            </a:r>
            <a:r>
              <a:rPr lang="en-US" dirty="0"/>
              <a:t>. All interactions use the same form (typically HTTP). Resources are specified via URIs. </a:t>
            </a:r>
            <a:endParaRPr lang="en-US" sz="800" dirty="0"/>
          </a:p>
          <a:p>
            <a:pPr lvl="1" fontAlgn="auto"/>
            <a:r>
              <a:rPr lang="en-US" i="1" dirty="0"/>
              <a:t>Client-server</a:t>
            </a:r>
            <a:r>
              <a:rPr lang="en-US" dirty="0"/>
              <a:t>. The actors are clients and the resource providers are servers using the client-server pattern. </a:t>
            </a:r>
            <a:endParaRPr lang="en-US" sz="800" dirty="0"/>
          </a:p>
          <a:p>
            <a:pPr lvl="1" fontAlgn="auto"/>
            <a:r>
              <a:rPr lang="en-US" i="1" dirty="0"/>
              <a:t>Stateless</a:t>
            </a:r>
            <a:r>
              <a:rPr lang="en-US" dirty="0"/>
              <a:t>. All client-server interactions are stateless. </a:t>
            </a:r>
            <a:endParaRPr lang="en-US" sz="800" dirty="0"/>
          </a:p>
          <a:p>
            <a:pPr lvl="1" fontAlgn="auto"/>
            <a:r>
              <a:rPr lang="en-US" i="1" dirty="0"/>
              <a:t>Cacheable</a:t>
            </a:r>
            <a:r>
              <a:rPr lang="en-US" dirty="0"/>
              <a:t>. Caching is applied to resources when applicable. </a:t>
            </a:r>
          </a:p>
          <a:p>
            <a:pPr lvl="1"/>
            <a:r>
              <a:rPr lang="en-US" i="1" dirty="0"/>
              <a:t>Tiered system architecture</a:t>
            </a:r>
            <a:r>
              <a:rPr lang="en-US" dirty="0"/>
              <a:t>. The “server” can be broken into multiple elements, which may be deployed independently. </a:t>
            </a:r>
            <a:endParaRPr lang="en-US" sz="400" dirty="0"/>
          </a:p>
          <a:p>
            <a:pPr lvl="1"/>
            <a:r>
              <a:rPr lang="en-US" i="1" dirty="0"/>
              <a:t>Code on demand (optional)</a:t>
            </a:r>
            <a:r>
              <a:rPr lang="en-US" dirty="0"/>
              <a:t>. It is possible for the server to provide code to the client to be executed. </a:t>
            </a:r>
            <a:endParaRPr lang="en-US" sz="400" dirty="0"/>
          </a:p>
          <a:p>
            <a:pPr lvl="1" fontAlgn="auto"/>
            <a:endParaRPr lang="en-US" dirty="0"/>
          </a:p>
          <a:p>
            <a:pPr lvl="1" fontAlgn="auto"/>
            <a:endParaRPr lang="en-US" sz="800" dirty="0"/>
          </a:p>
          <a:p>
            <a:pPr fontAlgn="auto"/>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7626079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Representation and Structure of Exchanged Data </a:t>
            </a:r>
          </a:p>
        </p:txBody>
      </p:sp>
      <p:sp>
        <p:nvSpPr>
          <p:cNvPr id="3" name="Content Placeholder 2"/>
          <p:cNvSpPr>
            <a:spLocks noGrp="1"/>
          </p:cNvSpPr>
          <p:nvPr>
            <p:ph idx="1"/>
          </p:nvPr>
        </p:nvSpPr>
        <p:spPr/>
        <p:txBody>
          <a:bodyPr>
            <a:normAutofit fontScale="85000" lnSpcReduction="20000"/>
          </a:bodyPr>
          <a:lstStyle/>
          <a:p>
            <a:r>
              <a:rPr lang="en-US" dirty="0"/>
              <a:t>Choosing how to represent interchanged data has the following dimensions: </a:t>
            </a:r>
          </a:p>
          <a:p>
            <a:pPr lvl="1"/>
            <a:r>
              <a:rPr lang="en-US" i="1" dirty="0"/>
              <a:t>Expressiveness</a:t>
            </a:r>
            <a:r>
              <a:rPr lang="en-US" dirty="0"/>
              <a:t>. Can the representation serialize arbitrary data structures? Is it optimized for trees of objects? Does it need to carry text written in different languages? </a:t>
            </a:r>
          </a:p>
          <a:p>
            <a:pPr lvl="1"/>
            <a:r>
              <a:rPr lang="en-US" i="1" dirty="0"/>
              <a:t>Interoperability</a:t>
            </a:r>
            <a:r>
              <a:rPr lang="en-US" dirty="0"/>
              <a:t>. Does the representation used by the interface match what its actors expect and know how to parse? </a:t>
            </a:r>
          </a:p>
          <a:p>
            <a:pPr lvl="1"/>
            <a:r>
              <a:rPr lang="en-US" i="1" dirty="0"/>
              <a:t>Performance</a:t>
            </a:r>
            <a:r>
              <a:rPr lang="en-US" dirty="0"/>
              <a:t>. Does the chosen representation allow efficient usage of the available communication bandwidth? </a:t>
            </a:r>
          </a:p>
          <a:p>
            <a:pPr lvl="1"/>
            <a:r>
              <a:rPr lang="en-US" i="1" dirty="0"/>
              <a:t>Implicit coupling</a:t>
            </a:r>
            <a:r>
              <a:rPr lang="en-US" dirty="0"/>
              <a:t>. What are the shared assumptions that could lead to errors and data loss when decoding messages?</a:t>
            </a:r>
            <a:br>
              <a:rPr lang="en-US" dirty="0"/>
            </a:br>
            <a:r>
              <a:rPr lang="en-US" i="1" dirty="0"/>
              <a:t>Transparency</a:t>
            </a:r>
            <a:r>
              <a:rPr lang="en-US" dirty="0"/>
              <a:t>. Is it possible to intercept the exchanged messages and easily observe their content? </a:t>
            </a:r>
          </a:p>
          <a:p>
            <a:pPr lvl="1" fontAlgn="auto"/>
            <a:endParaRPr lang="en-US" dirty="0"/>
          </a:p>
          <a:p>
            <a:pPr lvl="1" fontAlgn="auto"/>
            <a:endParaRPr lang="en-US" sz="800" dirty="0"/>
          </a:p>
          <a:p>
            <a:pPr fontAlgn="auto"/>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445606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i="1" dirty="0" err="1"/>
              <a:t>EXtensible</a:t>
            </a:r>
            <a:r>
              <a:rPr lang="en-US" i="1" dirty="0"/>
              <a:t> Markup Language (XML) </a:t>
            </a:r>
            <a:endParaRPr lang="en-US" dirty="0"/>
          </a:p>
        </p:txBody>
      </p:sp>
      <p:sp>
        <p:nvSpPr>
          <p:cNvPr id="3" name="Content Placeholder 2"/>
          <p:cNvSpPr>
            <a:spLocks noGrp="1"/>
          </p:cNvSpPr>
          <p:nvPr>
            <p:ph idx="1"/>
          </p:nvPr>
        </p:nvSpPr>
        <p:spPr/>
        <p:txBody>
          <a:bodyPr>
            <a:normAutofit fontScale="85000" lnSpcReduction="10000"/>
          </a:bodyPr>
          <a:lstStyle/>
          <a:p>
            <a:r>
              <a:rPr lang="en-US" dirty="0"/>
              <a:t>XML annotations to a textual document, called </a:t>
            </a:r>
            <a:r>
              <a:rPr lang="en-US" i="1" dirty="0"/>
              <a:t>tags</a:t>
            </a:r>
            <a:r>
              <a:rPr lang="en-US" dirty="0"/>
              <a:t>, are used to specify how to interpret the information in the document by breaking the information into fields and identifying the data type of each field. Tags can be annotated with attributes. </a:t>
            </a:r>
          </a:p>
          <a:p>
            <a:r>
              <a:rPr lang="en-US" dirty="0"/>
              <a:t>XML is a meta-language: Out of the box, it does nothing except allow you to define a customized language to describe your data. Your customized language is defined by an </a:t>
            </a:r>
            <a:r>
              <a:rPr lang="en-US" i="1" dirty="0"/>
              <a:t>XML schema</a:t>
            </a:r>
            <a:r>
              <a:rPr lang="en-US" dirty="0"/>
              <a:t>, which specifies the tags you will use, the data type used to interpret fields, and the constraints on the document.</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5539533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i="1" dirty="0"/>
              <a:t>JavaScript Object Notation (JSON) </a:t>
            </a:r>
            <a:endParaRPr lang="en-US" dirty="0"/>
          </a:p>
        </p:txBody>
      </p:sp>
      <p:sp>
        <p:nvSpPr>
          <p:cNvPr id="3" name="Content Placeholder 2"/>
          <p:cNvSpPr>
            <a:spLocks noGrp="1"/>
          </p:cNvSpPr>
          <p:nvPr>
            <p:ph idx="1"/>
          </p:nvPr>
        </p:nvSpPr>
        <p:spPr/>
        <p:txBody>
          <a:bodyPr>
            <a:normAutofit/>
          </a:bodyPr>
          <a:lstStyle/>
          <a:p>
            <a:r>
              <a:rPr lang="en-US" dirty="0"/>
              <a:t>JSON structures data as nested name/value pairs and array data types. </a:t>
            </a:r>
          </a:p>
          <a:p>
            <a:r>
              <a:rPr lang="en-US" dirty="0"/>
              <a:t>Like XML, JSON is a textual representation featuring its own schema. </a:t>
            </a:r>
          </a:p>
          <a:p>
            <a:r>
              <a:rPr lang="en-US" dirty="0"/>
              <a:t>JSON data types are derived from JavaScript, and resemble those of any modern programming language. This makes JSON serialization and deserialization much more efficient than XML. </a:t>
            </a:r>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9980891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i="1" dirty="0" err="1"/>
              <a:t>gRPC</a:t>
            </a:r>
            <a:endParaRPr lang="en-US" dirty="0"/>
          </a:p>
        </p:txBody>
      </p:sp>
      <p:sp>
        <p:nvSpPr>
          <p:cNvPr id="3" name="Content Placeholder 2"/>
          <p:cNvSpPr>
            <a:spLocks noGrp="1"/>
          </p:cNvSpPr>
          <p:nvPr>
            <p:ph idx="1"/>
          </p:nvPr>
        </p:nvSpPr>
        <p:spPr/>
        <p:txBody>
          <a:bodyPr>
            <a:normAutofit/>
          </a:bodyPr>
          <a:lstStyle/>
          <a:p>
            <a:r>
              <a:rPr lang="en-US" dirty="0"/>
              <a:t>The most recent version of RPC, called </a:t>
            </a:r>
            <a:r>
              <a:rPr lang="en-US" dirty="0" err="1"/>
              <a:t>gRPC</a:t>
            </a:r>
            <a:r>
              <a:rPr lang="en-US" dirty="0"/>
              <a:t>, transfers parameters in binary, is asynchronous, and supports authentication, bidirectional streaming and flow control, blocking or nonblocking bindings, and cancellation and timeouts. </a:t>
            </a:r>
          </a:p>
          <a:p>
            <a:r>
              <a:rPr lang="en-US" dirty="0"/>
              <a:t>By default </a:t>
            </a:r>
            <a:r>
              <a:rPr lang="en-US" dirty="0" err="1"/>
              <a:t>gRPC</a:t>
            </a:r>
            <a:r>
              <a:rPr lang="en-US" dirty="0"/>
              <a:t> uses </a:t>
            </a:r>
            <a:r>
              <a:rPr lang="en-US" i="1" dirty="0"/>
              <a:t>protocol buffers</a:t>
            </a:r>
            <a:r>
              <a:rPr lang="en-US" dirty="0"/>
              <a:t>.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8823206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i="1" dirty="0"/>
              <a:t>Protocol Buffers</a:t>
            </a:r>
            <a:endParaRPr lang="en-US" dirty="0"/>
          </a:p>
        </p:txBody>
      </p:sp>
      <p:sp>
        <p:nvSpPr>
          <p:cNvPr id="3" name="Content Placeholder 2"/>
          <p:cNvSpPr>
            <a:spLocks noGrp="1"/>
          </p:cNvSpPr>
          <p:nvPr>
            <p:ph idx="1"/>
          </p:nvPr>
        </p:nvSpPr>
        <p:spPr/>
        <p:txBody>
          <a:bodyPr>
            <a:normAutofit fontScale="92500"/>
          </a:bodyPr>
          <a:lstStyle/>
          <a:p>
            <a:r>
              <a:rPr lang="en-US" dirty="0"/>
              <a:t>Like JSON, Protocol Buffers use data types that are close to programming-language data types, making serialization and deserialization efficient. </a:t>
            </a:r>
          </a:p>
          <a:p>
            <a:r>
              <a:rPr lang="en-US" dirty="0"/>
              <a:t>As with XML, Protocol Buffer messages have a schema that defines a valid structure, and that schema can specify both required and optional elements and nested elements. </a:t>
            </a:r>
          </a:p>
          <a:p>
            <a:r>
              <a:rPr lang="en-US" dirty="0"/>
              <a:t>However, unlike both XML and JSON, Protocol Buffers are a binary format, so they are extremely compact and efficient.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2005685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Chapter Outline</a:t>
            </a:r>
          </a:p>
        </p:txBody>
      </p:sp>
      <p:sp>
        <p:nvSpPr>
          <p:cNvPr id="3" name="Content Placeholder 2"/>
          <p:cNvSpPr>
            <a:spLocks noGrp="1"/>
          </p:cNvSpPr>
          <p:nvPr>
            <p:ph idx="1"/>
          </p:nvPr>
        </p:nvSpPr>
        <p:spPr/>
        <p:txBody>
          <a:bodyPr/>
          <a:lstStyle/>
          <a:p>
            <a:r>
              <a:rPr lang="en-US" sz="3200" b="0" i="0" u="none" strike="noStrike" kern="1200" baseline="0" dirty="0">
                <a:solidFill>
                  <a:schemeClr val="tx1"/>
                </a:solidFill>
                <a:latin typeface="+mn-lt"/>
                <a:ea typeface="+mn-ea"/>
                <a:cs typeface="+mn-cs"/>
              </a:rPr>
              <a:t>Interface Concepts</a:t>
            </a:r>
          </a:p>
          <a:p>
            <a:r>
              <a:rPr lang="en-US" dirty="0"/>
              <a:t>Designing an Interface</a:t>
            </a:r>
          </a:p>
          <a:p>
            <a:r>
              <a:rPr lang="en-US" dirty="0"/>
              <a:t>Documenting the Interface</a:t>
            </a:r>
          </a:p>
          <a:p>
            <a:r>
              <a:rPr lang="en-US" dirty="0"/>
              <a:t>Summary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409083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i="1" dirty="0"/>
              <a:t>Protocol Buffers</a:t>
            </a:r>
            <a:endParaRPr lang="en-US" dirty="0"/>
          </a:p>
        </p:txBody>
      </p:sp>
      <p:sp>
        <p:nvSpPr>
          <p:cNvPr id="3" name="Content Placeholder 2"/>
          <p:cNvSpPr>
            <a:spLocks noGrp="1"/>
          </p:cNvSpPr>
          <p:nvPr>
            <p:ph idx="1"/>
          </p:nvPr>
        </p:nvSpPr>
        <p:spPr/>
        <p:txBody>
          <a:bodyPr>
            <a:normAutofit/>
          </a:bodyPr>
          <a:lstStyle/>
          <a:p>
            <a:r>
              <a:rPr lang="en-US" dirty="0"/>
              <a:t>A protocol buffer specification is used to specify an interface. Kept in a .proto file</a:t>
            </a:r>
          </a:p>
          <a:p>
            <a:r>
              <a:rPr lang="en-US" dirty="0"/>
              <a:t>Language specific compilers used for each side of an interface. This allows different languages to communicate across a message based interface.</a:t>
            </a:r>
          </a:p>
          <a:p>
            <a:r>
              <a:rPr lang="en-US" dirty="0"/>
              <a:t>The collection of .proto files defines all of the interfaces and hence all of the microservices.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1249110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i="1" dirty="0"/>
              <a:t>Error Handling</a:t>
            </a:r>
            <a:endParaRPr lang="en-US" dirty="0"/>
          </a:p>
        </p:txBody>
      </p:sp>
      <p:sp>
        <p:nvSpPr>
          <p:cNvPr id="3" name="Content Placeholder 2"/>
          <p:cNvSpPr>
            <a:spLocks noGrp="1"/>
          </p:cNvSpPr>
          <p:nvPr>
            <p:ph idx="1"/>
          </p:nvPr>
        </p:nvSpPr>
        <p:spPr/>
        <p:txBody>
          <a:bodyPr>
            <a:normAutofit fontScale="70000" lnSpcReduction="20000"/>
          </a:bodyPr>
          <a:lstStyle/>
          <a:p>
            <a:r>
              <a:rPr lang="en-US" dirty="0"/>
              <a:t>When designing an interface, architects naturally concentrate on how it is supposed to be used in the nominal case. </a:t>
            </a:r>
          </a:p>
          <a:p>
            <a:r>
              <a:rPr lang="en-US" dirty="0"/>
              <a:t>But a well-designed system must take appropriate action in the face of undesired circumstances. </a:t>
            </a:r>
          </a:p>
          <a:p>
            <a:r>
              <a:rPr lang="en-US" dirty="0"/>
              <a:t>Strategies to do so include the following: </a:t>
            </a:r>
          </a:p>
          <a:p>
            <a:pPr lvl="1"/>
            <a:r>
              <a:rPr lang="en-US" dirty="0"/>
              <a:t>Failed operations may throw an exception. </a:t>
            </a:r>
          </a:p>
          <a:p>
            <a:pPr lvl="1"/>
            <a:r>
              <a:rPr lang="en-US" dirty="0"/>
              <a:t>Operations may return a status indicator with predefined codes, which need to be tested to detect erroneous outcomes. </a:t>
            </a:r>
          </a:p>
          <a:p>
            <a:pPr lvl="1"/>
            <a:r>
              <a:rPr lang="en-US" dirty="0"/>
              <a:t>Properties may be used to store data indicating whether the latest operation was successful or not, or whether stateful elements are in an erroneous state. </a:t>
            </a:r>
          </a:p>
          <a:p>
            <a:pPr lvl="1"/>
            <a:r>
              <a:rPr lang="en-US" dirty="0"/>
              <a:t>Error events such as a timeout may be triggered for failed asynchronous interactions. </a:t>
            </a:r>
          </a:p>
          <a:p>
            <a:pPr lvl="1"/>
            <a:r>
              <a:rPr lang="en-US" dirty="0"/>
              <a:t>The error log may be read by connecting to a specific output data stream. </a:t>
            </a:r>
          </a:p>
          <a:p>
            <a:pPr marL="0" indent="0">
              <a:buNone/>
            </a:pPr>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0674231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i="1" dirty="0"/>
              <a:t>Documenting the Interface</a:t>
            </a:r>
            <a:endParaRPr lang="en-US" dirty="0"/>
          </a:p>
        </p:txBody>
      </p:sp>
      <p:sp>
        <p:nvSpPr>
          <p:cNvPr id="3" name="Content Placeholder 2"/>
          <p:cNvSpPr>
            <a:spLocks noGrp="1"/>
          </p:cNvSpPr>
          <p:nvPr>
            <p:ph idx="1"/>
          </p:nvPr>
        </p:nvSpPr>
        <p:spPr/>
        <p:txBody>
          <a:bodyPr>
            <a:normAutofit fontScale="70000" lnSpcReduction="20000"/>
          </a:bodyPr>
          <a:lstStyle/>
          <a:p>
            <a:r>
              <a:rPr lang="en-US" dirty="0"/>
              <a:t>The interface documentation indicates what other developers need to know about an interface to use it. </a:t>
            </a:r>
          </a:p>
          <a:p>
            <a:r>
              <a:rPr lang="en-US" dirty="0"/>
              <a:t>As you document an element’s interface, keep the following stakeholder roles in mind: </a:t>
            </a:r>
          </a:p>
          <a:p>
            <a:pPr lvl="1"/>
            <a:r>
              <a:rPr lang="en-US" i="1" dirty="0"/>
              <a:t>Developer of the element</a:t>
            </a:r>
            <a:endParaRPr lang="en-US" dirty="0"/>
          </a:p>
          <a:p>
            <a:pPr lvl="1"/>
            <a:r>
              <a:rPr lang="en-US" i="1" dirty="0"/>
              <a:t>Maintainer</a:t>
            </a:r>
            <a:endParaRPr lang="en-US" dirty="0"/>
          </a:p>
          <a:p>
            <a:pPr lvl="1"/>
            <a:r>
              <a:rPr lang="en-US" i="1" dirty="0"/>
              <a:t>Developer of an element using the interface</a:t>
            </a:r>
            <a:endParaRPr lang="en-US" dirty="0"/>
          </a:p>
          <a:p>
            <a:pPr lvl="1"/>
            <a:r>
              <a:rPr lang="en-US" i="1" dirty="0"/>
              <a:t>Systems integrator and tester</a:t>
            </a:r>
            <a:endParaRPr lang="en-US" dirty="0"/>
          </a:p>
          <a:p>
            <a:pPr lvl="1"/>
            <a:r>
              <a:rPr lang="en-US" i="1" dirty="0"/>
              <a:t>Analyst</a:t>
            </a:r>
            <a:endParaRPr lang="en-US" dirty="0"/>
          </a:p>
          <a:p>
            <a:pPr lvl="1"/>
            <a:r>
              <a:rPr lang="en-US" i="1" dirty="0"/>
              <a:t>Architect looking for assets to reuse in a new system</a:t>
            </a:r>
            <a:r>
              <a:rPr lang="en-US" dirty="0"/>
              <a:t> </a:t>
            </a:r>
          </a:p>
          <a:p>
            <a:r>
              <a:rPr lang="en-US" dirty="0"/>
              <a:t>Describing an element’s interface means making statements about the element that other elements can depend on. </a:t>
            </a:r>
          </a:p>
          <a:p>
            <a:r>
              <a:rPr lang="en-US" dirty="0"/>
              <a:t>Documenting an interface means that you have to describe which services and properties are parts of the contract. </a:t>
            </a:r>
          </a:p>
          <a:p>
            <a:pPr lvl="1"/>
            <a:endParaRPr lang="en-US" dirty="0"/>
          </a:p>
          <a:p>
            <a:pPr lvl="1"/>
            <a:endParaRPr lang="en-US" dirty="0"/>
          </a:p>
          <a:p>
            <a:pPr marL="0" indent="0">
              <a:buNone/>
            </a:pPr>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185599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fontScale="70000" lnSpcReduction="20000"/>
          </a:bodyPr>
          <a:lstStyle/>
          <a:p>
            <a:r>
              <a:rPr lang="en-US" dirty="0"/>
              <a:t>Architectural elements have interfaces, which are boundaries over which elements interact. Interface design is an architectural duty. </a:t>
            </a:r>
          </a:p>
          <a:p>
            <a:r>
              <a:rPr lang="en-US" dirty="0"/>
              <a:t>A primary use of an interface is to encapsulate an implementation, so that it may change without affecting other elements. </a:t>
            </a:r>
          </a:p>
          <a:p>
            <a:r>
              <a:rPr lang="en-US" dirty="0"/>
              <a:t>Interfaces state which resources the element provides to its actors as well as what the element needs from its environment. </a:t>
            </a:r>
          </a:p>
          <a:p>
            <a:r>
              <a:rPr lang="en-US" dirty="0"/>
              <a:t>Interfaces have operations, events, and properties; these are the parts of an interface that the architect can design. To do so, the architect must decide the element’s </a:t>
            </a:r>
          </a:p>
          <a:p>
            <a:pPr lvl="1"/>
            <a:r>
              <a:rPr lang="en-US" dirty="0"/>
              <a:t>Interface scope </a:t>
            </a:r>
          </a:p>
          <a:p>
            <a:pPr lvl="1"/>
            <a:r>
              <a:rPr lang="en-US" dirty="0"/>
              <a:t>Interaction style </a:t>
            </a:r>
          </a:p>
          <a:p>
            <a:pPr lvl="1"/>
            <a:r>
              <a:rPr lang="en-US" dirty="0"/>
              <a:t>Representation, structure, and semantics of the exchanged data </a:t>
            </a:r>
          </a:p>
          <a:p>
            <a:pPr lvl="1"/>
            <a:r>
              <a:rPr lang="en-US" dirty="0"/>
              <a:t>Error handling </a:t>
            </a:r>
          </a:p>
          <a:p>
            <a:endParaRPr lang="en-US" dirty="0"/>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4209074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fontScale="85000" lnSpcReduction="20000"/>
          </a:bodyPr>
          <a:lstStyle/>
          <a:p>
            <a:r>
              <a:rPr lang="en-US" dirty="0"/>
              <a:t>Some of these issues can be addressed by standardized means. For example, data exchange can use mechanisms such as XML, JSON, or Protocol Buffers. </a:t>
            </a:r>
          </a:p>
          <a:p>
            <a:r>
              <a:rPr lang="en-US" dirty="0"/>
              <a:t>All software evolves, including interfaces. Three techniques that can be used to change an interface are deprecation, versioning, and extension. </a:t>
            </a:r>
          </a:p>
          <a:p>
            <a:r>
              <a:rPr lang="en-US" dirty="0"/>
              <a:t>The interface documentation indicates what other developers need to know about an interface to use it in combination with other elements. </a:t>
            </a:r>
          </a:p>
          <a:p>
            <a:r>
              <a:rPr lang="en-US" dirty="0"/>
              <a:t>Documenting an interface involves deciding which element operations, events, and properties to expose to the element’s actors, and detailing the interface’s syntax and semantics. </a:t>
            </a:r>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9585364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Interface Concepts</a:t>
            </a:r>
          </a:p>
        </p:txBody>
      </p:sp>
      <p:sp>
        <p:nvSpPr>
          <p:cNvPr id="3" name="Content Placeholder 2"/>
          <p:cNvSpPr>
            <a:spLocks noGrp="1"/>
          </p:cNvSpPr>
          <p:nvPr>
            <p:ph idx="1"/>
          </p:nvPr>
        </p:nvSpPr>
        <p:spPr/>
        <p:txBody>
          <a:bodyPr>
            <a:normAutofit fontScale="92500"/>
          </a:bodyPr>
          <a:lstStyle/>
          <a:p>
            <a:r>
              <a:rPr lang="en-US" dirty="0"/>
              <a:t>An </a:t>
            </a:r>
            <a:r>
              <a:rPr lang="en-US" i="1" dirty="0"/>
              <a:t>interface</a:t>
            </a:r>
            <a:r>
              <a:rPr lang="en-US" dirty="0"/>
              <a:t> is a boundary across which elements interact, communicate, and coordinate. </a:t>
            </a:r>
          </a:p>
          <a:p>
            <a:r>
              <a:rPr lang="en-US" dirty="0"/>
              <a:t>An element’s </a:t>
            </a:r>
            <a:r>
              <a:rPr lang="en-US" i="1" dirty="0"/>
              <a:t>actors </a:t>
            </a:r>
            <a:r>
              <a:rPr lang="en-US" dirty="0"/>
              <a:t>are the other elements, users, or systems with which it interacts. </a:t>
            </a:r>
          </a:p>
          <a:p>
            <a:r>
              <a:rPr lang="en-US" dirty="0"/>
              <a:t>The collection of actors with which an element interacts is called the </a:t>
            </a:r>
            <a:r>
              <a:rPr lang="en-US" i="1" dirty="0"/>
              <a:t>environment </a:t>
            </a:r>
            <a:r>
              <a:rPr lang="en-US" dirty="0"/>
              <a:t>of the element. </a:t>
            </a:r>
          </a:p>
          <a:p>
            <a:r>
              <a:rPr lang="en-US" dirty="0"/>
              <a:t>The constructs that provide points of direct interaction with an element, are called </a:t>
            </a:r>
            <a:r>
              <a:rPr lang="en-US" i="1" dirty="0"/>
              <a:t>resources</a:t>
            </a:r>
            <a:r>
              <a:rPr lang="en-US" dirty="0"/>
              <a:t>.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5122862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Interface Concepts</a:t>
            </a:r>
          </a:p>
        </p:txBody>
      </p:sp>
      <p:sp>
        <p:nvSpPr>
          <p:cNvPr id="3" name="Content Placeholder 2"/>
          <p:cNvSpPr>
            <a:spLocks noGrp="1"/>
          </p:cNvSpPr>
          <p:nvPr>
            <p:ph idx="1"/>
          </p:nvPr>
        </p:nvSpPr>
        <p:spPr/>
        <p:txBody>
          <a:bodyPr>
            <a:normAutofit lnSpcReduction="10000"/>
          </a:bodyPr>
          <a:lstStyle/>
          <a:p>
            <a:r>
              <a:rPr lang="en-US" b="1" dirty="0"/>
              <a:t>Multiple Interfaces </a:t>
            </a:r>
            <a:endParaRPr lang="en-US" dirty="0"/>
          </a:p>
          <a:p>
            <a:pPr lvl="1"/>
            <a:r>
              <a:rPr lang="en-US" dirty="0"/>
              <a:t>It is possible to split a single interface into multiple interfaces. </a:t>
            </a:r>
          </a:p>
          <a:p>
            <a:pPr lvl="1"/>
            <a:r>
              <a:rPr lang="en-US" dirty="0"/>
              <a:t>Each of these has a related logical purpose, and serves a different class of actors. </a:t>
            </a:r>
          </a:p>
          <a:p>
            <a:pPr lvl="1"/>
            <a:r>
              <a:rPr lang="en-US" dirty="0"/>
              <a:t>Multiple interfaces provide a kind of separation of concerns. A specific class of actor might require only a subset of the functionality available. </a:t>
            </a:r>
          </a:p>
          <a:p>
            <a:pPr lvl="1"/>
            <a:r>
              <a:rPr lang="en-US" dirty="0"/>
              <a:t>Conversely, the provider of an element may want to grant actors different access rights, or to implement a security policy. </a:t>
            </a:r>
          </a:p>
          <a:p>
            <a:pPr marL="0" indent="0">
              <a:buNone/>
            </a:pPr>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087004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Interface Concepts</a:t>
            </a:r>
          </a:p>
        </p:txBody>
      </p:sp>
      <p:sp>
        <p:nvSpPr>
          <p:cNvPr id="3" name="Content Placeholder 2"/>
          <p:cNvSpPr>
            <a:spLocks noGrp="1"/>
          </p:cNvSpPr>
          <p:nvPr>
            <p:ph idx="1"/>
          </p:nvPr>
        </p:nvSpPr>
        <p:spPr/>
        <p:txBody>
          <a:bodyPr>
            <a:normAutofit/>
          </a:bodyPr>
          <a:lstStyle/>
          <a:p>
            <a:r>
              <a:rPr lang="en-US" b="1" dirty="0"/>
              <a:t>Resources</a:t>
            </a:r>
            <a:endParaRPr lang="en-US" dirty="0"/>
          </a:p>
          <a:p>
            <a:pPr lvl="1"/>
            <a:r>
              <a:rPr lang="en-US" i="1" dirty="0"/>
              <a:t>Resource syntax</a:t>
            </a:r>
            <a:r>
              <a:rPr lang="en-US" dirty="0"/>
              <a:t>. The syntax is the resource’s signature. The signature includes the name of the resource, the names and data types of arguments, if any, etc. </a:t>
            </a:r>
            <a:endParaRPr lang="en-US" sz="400" dirty="0"/>
          </a:p>
          <a:p>
            <a:pPr lvl="1"/>
            <a:r>
              <a:rPr lang="en-US" i="1" dirty="0"/>
              <a:t>Resource semantics</a:t>
            </a:r>
            <a:r>
              <a:rPr lang="en-US" dirty="0"/>
              <a:t>. What is the result of invoking this resource?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6602661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Interface Concepts</a:t>
            </a:r>
          </a:p>
        </p:txBody>
      </p:sp>
      <p:sp>
        <p:nvSpPr>
          <p:cNvPr id="3" name="Content Placeholder 2"/>
          <p:cNvSpPr>
            <a:spLocks noGrp="1"/>
          </p:cNvSpPr>
          <p:nvPr>
            <p:ph idx="1"/>
          </p:nvPr>
        </p:nvSpPr>
        <p:spPr/>
        <p:txBody>
          <a:bodyPr>
            <a:normAutofit fontScale="85000" lnSpcReduction="20000"/>
          </a:bodyPr>
          <a:lstStyle/>
          <a:p>
            <a:r>
              <a:rPr lang="en-US" b="1" dirty="0"/>
              <a:t>Operations, Events, and Properties </a:t>
            </a:r>
            <a:endParaRPr lang="en-US" dirty="0"/>
          </a:p>
          <a:p>
            <a:pPr lvl="1"/>
            <a:r>
              <a:rPr lang="en-US" dirty="0"/>
              <a:t>The resources of provided interfaces consist of operations, events, and properties. </a:t>
            </a:r>
          </a:p>
          <a:p>
            <a:pPr lvl="1"/>
            <a:r>
              <a:rPr lang="en-US" dirty="0"/>
              <a:t>These resources are complemented by a description of the behavior caused or data exchanged. </a:t>
            </a:r>
          </a:p>
          <a:p>
            <a:pPr lvl="1"/>
            <a:r>
              <a:rPr lang="en-US" i="1" dirty="0"/>
              <a:t>Operations </a:t>
            </a:r>
            <a:r>
              <a:rPr lang="en-US" dirty="0"/>
              <a:t>are invoked to transfer control and data to the element for processing.</a:t>
            </a:r>
          </a:p>
          <a:p>
            <a:pPr lvl="1"/>
            <a:r>
              <a:rPr lang="en-US" i="1" dirty="0"/>
              <a:t>Events </a:t>
            </a:r>
            <a:r>
              <a:rPr lang="en-US" dirty="0"/>
              <a:t>may be described in interfaces. Incoming events can be the receipt of a message, or the arrival of a stream element to be consumed. Active elements produce outgoing events used to notify listeners. </a:t>
            </a:r>
          </a:p>
          <a:p>
            <a:pPr lvl="1"/>
            <a:r>
              <a:rPr lang="en-US" dirty="0"/>
              <a:t>An important aspect of interfaces is metadata, such as access rights, units of measure, or formatting assumptions. Another name for this interface metadata is </a:t>
            </a:r>
            <a:r>
              <a:rPr lang="en-US" i="1" dirty="0"/>
              <a:t>properties</a:t>
            </a:r>
            <a:r>
              <a:rPr lang="en-US" dirty="0"/>
              <a:t>. </a:t>
            </a:r>
          </a:p>
          <a:p>
            <a:pPr lvl="1"/>
            <a:endParaRPr lang="en-US" dirty="0">
              <a:effectLst/>
            </a:endParaRP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2575802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Interface Evolution</a:t>
            </a:r>
          </a:p>
        </p:txBody>
      </p:sp>
      <p:sp>
        <p:nvSpPr>
          <p:cNvPr id="3" name="Content Placeholder 2"/>
          <p:cNvSpPr>
            <a:spLocks noGrp="1"/>
          </p:cNvSpPr>
          <p:nvPr>
            <p:ph idx="1"/>
          </p:nvPr>
        </p:nvSpPr>
        <p:spPr/>
        <p:txBody>
          <a:bodyPr>
            <a:normAutofit fontScale="77500" lnSpcReduction="20000"/>
          </a:bodyPr>
          <a:lstStyle/>
          <a:p>
            <a:r>
              <a:rPr lang="en-US" dirty="0"/>
              <a:t>An interface is a contract between an element and its actors. Three techniques to change an interface are:</a:t>
            </a:r>
          </a:p>
          <a:p>
            <a:pPr lvl="1"/>
            <a:r>
              <a:rPr lang="en-US" i="1" dirty="0"/>
              <a:t>Deprecation</a:t>
            </a:r>
            <a:r>
              <a:rPr lang="en-US" dirty="0"/>
              <a:t>. Deprecation means removing an interface. Best practice when deprecating an interface is to give extensive notice to the actors of the element. In practice, many actors will not adjust in advance, but rather will discover the deprecation only when the interface is removed. </a:t>
            </a:r>
            <a:endParaRPr lang="en-US" sz="400" dirty="0"/>
          </a:p>
          <a:p>
            <a:pPr lvl="1"/>
            <a:r>
              <a:rPr lang="en-US" i="1" dirty="0"/>
              <a:t>Versioning</a:t>
            </a:r>
            <a:r>
              <a:rPr lang="en-US" dirty="0"/>
              <a:t>. Multiple interfaces support evolution by keeping the old interface and adding a new one. The old one can be deprecated when it is no longer needed or the decision has been made to no longer support it. This requires the actor to specify which version of an interface it is using. </a:t>
            </a:r>
            <a:endParaRPr lang="en-US" sz="400" dirty="0"/>
          </a:p>
          <a:p>
            <a:pPr lvl="1"/>
            <a:r>
              <a:rPr lang="en-US" i="1" dirty="0"/>
              <a:t>Extension</a:t>
            </a:r>
            <a:r>
              <a:rPr lang="en-US" dirty="0"/>
              <a:t>. Extending an interface means leaving the original interface unchanged and adding new resources to the interface that embody the desired changes.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2501165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BC34E-A425-F94F-A00C-A9CF5D4072BF}"/>
              </a:ext>
            </a:extLst>
          </p:cNvPr>
          <p:cNvSpPr>
            <a:spLocks noGrp="1"/>
          </p:cNvSpPr>
          <p:nvPr>
            <p:ph type="title"/>
          </p:nvPr>
        </p:nvSpPr>
        <p:spPr/>
        <p:txBody>
          <a:bodyPr/>
          <a:lstStyle/>
          <a:p>
            <a:r>
              <a:rPr lang="en-US" dirty="0"/>
              <a:t>Interface Evolution</a:t>
            </a:r>
          </a:p>
        </p:txBody>
      </p:sp>
      <p:sp>
        <p:nvSpPr>
          <p:cNvPr id="3" name="Footer Placeholder 2">
            <a:extLst>
              <a:ext uri="{FF2B5EF4-FFF2-40B4-BE49-F238E27FC236}">
                <a16:creationId xmlns:a16="http://schemas.microsoft.com/office/drawing/2014/main" id="{4BD1CE98-3894-B54B-9D12-3C79E8EED1E2}"/>
              </a:ext>
            </a:extLst>
          </p:cNvPr>
          <p:cNvSpPr>
            <a:spLocks noGrp="1"/>
          </p:cNvSpPr>
          <p:nvPr>
            <p:ph type="ftr" sz="quarter" idx="11"/>
          </p:nvPr>
        </p:nvSpPr>
        <p:spPr>
          <a:xfrm>
            <a:off x="1403648" y="6356350"/>
            <a:ext cx="6336704" cy="365125"/>
          </a:xfrm>
        </p:spPr>
        <p:txBody>
          <a:bodyPr/>
          <a:lstStyle/>
          <a:p>
            <a:r>
              <a:rPr lang="en-AU" dirty="0"/>
              <a:t>©  Len Bass, Paul Clements, Rick Kazman, distributed under Creative Commons Attribution License</a:t>
            </a:r>
          </a:p>
        </p:txBody>
      </p:sp>
      <p:pic>
        <p:nvPicPr>
          <p:cNvPr id="4" name="Picture 3">
            <a:extLst>
              <a:ext uri="{FF2B5EF4-FFF2-40B4-BE49-F238E27FC236}">
                <a16:creationId xmlns:a16="http://schemas.microsoft.com/office/drawing/2014/main" id="{3462CA4A-1FC1-0A4C-AD72-7D759A800338}"/>
              </a:ext>
            </a:extLst>
          </p:cNvPr>
          <p:cNvPicPr>
            <a:picLocks noChangeAspect="1"/>
          </p:cNvPicPr>
          <p:nvPr/>
        </p:nvPicPr>
        <p:blipFill>
          <a:blip r:embed="rId2"/>
          <a:stretch>
            <a:fillRect/>
          </a:stretch>
        </p:blipFill>
        <p:spPr>
          <a:xfrm rot="5400000">
            <a:off x="2133810" y="-541521"/>
            <a:ext cx="4824537" cy="8877148"/>
          </a:xfrm>
          <a:prstGeom prst="rect">
            <a:avLst/>
          </a:prstGeom>
        </p:spPr>
      </p:pic>
    </p:spTree>
    <p:extLst>
      <p:ext uri="{BB962C8B-B14F-4D97-AF65-F5344CB8AC3E}">
        <p14:creationId xmlns:p14="http://schemas.microsoft.com/office/powerpoint/2010/main" val="14042179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Designing an Interface</a:t>
            </a:r>
          </a:p>
        </p:txBody>
      </p:sp>
      <p:sp>
        <p:nvSpPr>
          <p:cNvPr id="3" name="Content Placeholder 2"/>
          <p:cNvSpPr>
            <a:spLocks noGrp="1"/>
          </p:cNvSpPr>
          <p:nvPr>
            <p:ph idx="1"/>
          </p:nvPr>
        </p:nvSpPr>
        <p:spPr/>
        <p:txBody>
          <a:bodyPr>
            <a:normAutofit fontScale="70000" lnSpcReduction="20000"/>
          </a:bodyPr>
          <a:lstStyle/>
          <a:p>
            <a:r>
              <a:rPr lang="en-US" dirty="0"/>
              <a:t>Decisions about which resources should be externally visible should be driven by the needs of actors that use the resources. Adding resources to an interface implies a commitment to maintain those resources. Once actors start to depend on a resource, their elements will break if the resource is changed or removed. </a:t>
            </a:r>
          </a:p>
          <a:p>
            <a:r>
              <a:rPr lang="en-US" dirty="0"/>
              <a:t>Some additional design principles for interfaces are: </a:t>
            </a:r>
          </a:p>
          <a:p>
            <a:pPr lvl="1"/>
            <a:r>
              <a:rPr lang="en-US" i="1" dirty="0"/>
              <a:t>Principle of least surprise</a:t>
            </a:r>
            <a:r>
              <a:rPr lang="en-US" dirty="0"/>
              <a:t>. Interfaces should behave consistently with the actor’s expectations. </a:t>
            </a:r>
          </a:p>
          <a:p>
            <a:pPr lvl="1"/>
            <a:r>
              <a:rPr lang="en-US" i="1" dirty="0"/>
              <a:t>Small interfaces principle</a:t>
            </a:r>
            <a:r>
              <a:rPr lang="en-US" dirty="0"/>
              <a:t>. If two elements need to interact, have them exchange as little information as possible. </a:t>
            </a:r>
          </a:p>
          <a:p>
            <a:pPr lvl="1"/>
            <a:r>
              <a:rPr lang="en-US" i="1" dirty="0"/>
              <a:t>Uniform access principle</a:t>
            </a:r>
            <a:r>
              <a:rPr lang="en-US" dirty="0"/>
              <a:t>. Avoid leaking implementation details through the interface. A resource should be accessible to its actors in the same way regardless of how they are implemented. </a:t>
            </a:r>
          </a:p>
          <a:p>
            <a:pPr lvl="1"/>
            <a:r>
              <a:rPr lang="en-US" i="1" dirty="0"/>
              <a:t>Don’t repeat yourself principle</a:t>
            </a:r>
            <a:r>
              <a:rPr lang="en-US" dirty="0"/>
              <a:t>. Interfaces should offer a set of composable primitives as opposed to many redundant ways to achieve the same goal. </a:t>
            </a:r>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5426871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15413</TotalTime>
  <Words>2439</Words>
  <Application>Microsoft Macintosh PowerPoint</Application>
  <PresentationFormat>On-screen Show (4:3)</PresentationFormat>
  <Paragraphs>160</Paragraphs>
  <Slides>24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Arial</vt:lpstr>
      <vt:lpstr>Calibri</vt:lpstr>
      <vt:lpstr>Office Theme</vt:lpstr>
      <vt:lpstr>Chapter 15: Software Interfaces</vt:lpstr>
      <vt:lpstr>Chapter Outline</vt:lpstr>
      <vt:lpstr>Interface Concepts</vt:lpstr>
      <vt:lpstr>Interface Concepts</vt:lpstr>
      <vt:lpstr>Interface Concepts</vt:lpstr>
      <vt:lpstr>Interface Concepts</vt:lpstr>
      <vt:lpstr>Interface Evolution</vt:lpstr>
      <vt:lpstr>Interface Evolution</vt:lpstr>
      <vt:lpstr>Designing an Interface</vt:lpstr>
      <vt:lpstr>Designing an Interface</vt:lpstr>
      <vt:lpstr>Interface Scope</vt:lpstr>
      <vt:lpstr>Interaction Styles</vt:lpstr>
      <vt:lpstr>RPC</vt:lpstr>
      <vt:lpstr>REST</vt:lpstr>
      <vt:lpstr>Representation and Structure of Exchanged Data </vt:lpstr>
      <vt:lpstr>EXtensible Markup Language (XML) </vt:lpstr>
      <vt:lpstr>JavaScript Object Notation (JSON) </vt:lpstr>
      <vt:lpstr>gRPC</vt:lpstr>
      <vt:lpstr>Protocol Buffers</vt:lpstr>
      <vt:lpstr>Protocol Buffers</vt:lpstr>
      <vt:lpstr>Error Handling</vt:lpstr>
      <vt:lpstr>Documenting the Interface</vt:lpstr>
      <vt:lpstr>Summary</vt:lpstr>
      <vt:lpstr>Summary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Bass, Clements, Kazman</dc:creator>
  <cp:keywords/>
  <dc:description/>
  <cp:lastModifiedBy>Rick Kazman</cp:lastModifiedBy>
  <cp:revision>79</cp:revision>
  <dcterms:created xsi:type="dcterms:W3CDTF">2012-04-18T22:57:58Z</dcterms:created>
  <dcterms:modified xsi:type="dcterms:W3CDTF">2022-01-17T18:50:10Z</dcterms:modified>
  <cp:category/>
</cp:coreProperties>
</file>

<file path=docProps/thumbnail.jpeg>
</file>